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9" r:id="rId4"/>
    <p:sldId id="349" r:id="rId5"/>
    <p:sldId id="292" r:id="rId6"/>
    <p:sldId id="350" r:id="rId7"/>
    <p:sldId id="351" r:id="rId8"/>
    <p:sldId id="318" r:id="rId9"/>
    <p:sldId id="330" r:id="rId10"/>
    <p:sldId id="352" r:id="rId11"/>
    <p:sldId id="353" r:id="rId12"/>
    <p:sldId id="339" r:id="rId13"/>
    <p:sldId id="340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99EF0-D46B-4CB6-9012-9C63D8F9144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14601-6D15-475B-8F4F-5C50F962EA73}">
      <dgm:prSet phldrT="[Текст]" custT="1"/>
      <dgm:spPr/>
      <dgm:t>
        <a:bodyPr/>
        <a:lstStyle/>
        <a:p>
          <a:pPr algn="ctr"/>
          <a:r>
            <a:rPr lang="uk-UA" sz="2800" b="1" i="1" smtClean="0">
              <a:latin typeface="Georgia" pitchFamily="18" charset="0"/>
            </a:rPr>
            <a:t>Базового компоненту дошкільної освіти </a:t>
          </a:r>
          <a:endParaRPr lang="ru-RU" sz="2800" dirty="0"/>
        </a:p>
      </dgm:t>
    </dgm:pt>
    <dgm:pt modelId="{316820DC-9B31-4B1D-9795-6EC91DDC80D1}" type="parTrans" cxnId="{D16135FA-BA05-468D-A1EE-B59B446D948B}">
      <dgm:prSet/>
      <dgm:spPr/>
      <dgm:t>
        <a:bodyPr/>
        <a:lstStyle/>
        <a:p>
          <a:endParaRPr lang="ru-RU"/>
        </a:p>
      </dgm:t>
    </dgm:pt>
    <dgm:pt modelId="{8F96CF5A-1C42-41B5-A90E-7D8F6C69CA39}" type="sibTrans" cxnId="{D16135FA-BA05-468D-A1EE-B59B446D948B}">
      <dgm:prSet/>
      <dgm:spPr/>
      <dgm:t>
        <a:bodyPr/>
        <a:lstStyle/>
        <a:p>
          <a:endParaRPr lang="ru-RU"/>
        </a:p>
      </dgm:t>
    </dgm:pt>
    <dgm:pt modelId="{4274C0A9-8F42-446D-8A29-E7D2CB0E8105}">
      <dgm:prSet phldrT="[Текст]" custT="1"/>
      <dgm:spPr/>
      <dgm:t>
        <a:bodyPr/>
        <a:lstStyle/>
        <a:p>
          <a:pPr algn="ctr"/>
          <a:r>
            <a:rPr lang="uk-UA" sz="2800" b="1" i="1" smtClean="0">
              <a:latin typeface="Georgia" pitchFamily="18" charset="0"/>
            </a:rPr>
            <a:t>Освітньої програми для дітей від 2 до 7 років «Дитина»</a:t>
          </a:r>
          <a:endParaRPr lang="ru-RU" sz="2800" b="1" i="1" dirty="0">
            <a:latin typeface="Georgia" pitchFamily="18" charset="0"/>
          </a:endParaRPr>
        </a:p>
      </dgm:t>
    </dgm:pt>
    <dgm:pt modelId="{53E07401-AF63-465E-B15A-5C4EFD363056}" type="parTrans" cxnId="{0D6D35A3-4264-47F1-8A22-B38E44CFB49C}">
      <dgm:prSet/>
      <dgm:spPr/>
      <dgm:t>
        <a:bodyPr/>
        <a:lstStyle/>
        <a:p>
          <a:endParaRPr lang="ru-RU"/>
        </a:p>
      </dgm:t>
    </dgm:pt>
    <dgm:pt modelId="{D8C7437C-D7A0-425B-B9B5-EFCD3EE8C79B}" type="sibTrans" cxnId="{0D6D35A3-4264-47F1-8A22-B38E44CFB49C}">
      <dgm:prSet/>
      <dgm:spPr/>
      <dgm:t>
        <a:bodyPr/>
        <a:lstStyle/>
        <a:p>
          <a:endParaRPr lang="ru-RU"/>
        </a:p>
      </dgm:t>
    </dgm:pt>
    <dgm:pt modelId="{6BAFA34C-F4BB-43B2-9BE6-94FA80A0A107}" type="pres">
      <dgm:prSet presAssocID="{B4299EF0-D46B-4CB6-9012-9C63D8F914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623438-10E2-414D-A1EF-1FD1746CA1BF}" type="pres">
      <dgm:prSet presAssocID="{38B14601-6D15-475B-8F4F-5C50F962EA73}" presName="parentLin" presStyleCnt="0"/>
      <dgm:spPr/>
      <dgm:t>
        <a:bodyPr/>
        <a:lstStyle/>
        <a:p>
          <a:endParaRPr lang="ru-RU"/>
        </a:p>
      </dgm:t>
    </dgm:pt>
    <dgm:pt modelId="{62C7A3FA-653A-4BBF-B89D-D62DE1EDF698}" type="pres">
      <dgm:prSet presAssocID="{38B14601-6D15-475B-8F4F-5C50F962EA73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AF7F49D4-E9E5-41F6-AF3D-3B433CD018BF}" type="pres">
      <dgm:prSet presAssocID="{38B14601-6D15-475B-8F4F-5C50F962EA73}" presName="parentText" presStyleLbl="node1" presStyleIdx="0" presStyleCnt="2" custScaleX="128578" custScaleY="96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A4360-05FA-48BE-B67C-401E0189281A}" type="pres">
      <dgm:prSet presAssocID="{38B14601-6D15-475B-8F4F-5C50F962EA73}" presName="negativeSpace" presStyleCnt="0"/>
      <dgm:spPr/>
      <dgm:t>
        <a:bodyPr/>
        <a:lstStyle/>
        <a:p>
          <a:endParaRPr lang="ru-RU"/>
        </a:p>
      </dgm:t>
    </dgm:pt>
    <dgm:pt modelId="{33AA522F-6143-44FD-B2CF-B15671591601}" type="pres">
      <dgm:prSet presAssocID="{38B14601-6D15-475B-8F4F-5C50F962EA7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779E8-58F6-45C0-937A-FD63A4EE926C}" type="pres">
      <dgm:prSet presAssocID="{8F96CF5A-1C42-41B5-A90E-7D8F6C69CA39}" presName="spaceBetweenRectangles" presStyleCnt="0"/>
      <dgm:spPr/>
      <dgm:t>
        <a:bodyPr/>
        <a:lstStyle/>
        <a:p>
          <a:endParaRPr lang="ru-RU"/>
        </a:p>
      </dgm:t>
    </dgm:pt>
    <dgm:pt modelId="{6C5E64CD-B490-47EA-8C7A-760253EBAB42}" type="pres">
      <dgm:prSet presAssocID="{4274C0A9-8F42-446D-8A29-E7D2CB0E8105}" presName="parentLin" presStyleCnt="0"/>
      <dgm:spPr/>
      <dgm:t>
        <a:bodyPr/>
        <a:lstStyle/>
        <a:p>
          <a:endParaRPr lang="ru-RU"/>
        </a:p>
      </dgm:t>
    </dgm:pt>
    <dgm:pt modelId="{F7785860-91CD-4A1F-A226-46AD740D92D5}" type="pres">
      <dgm:prSet presAssocID="{4274C0A9-8F42-446D-8A29-E7D2CB0E8105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7A2BF54-D951-47EC-A7C5-C0C8DCDBFD8C}" type="pres">
      <dgm:prSet presAssocID="{4274C0A9-8F42-446D-8A29-E7D2CB0E8105}" presName="parentText" presStyleLbl="node1" presStyleIdx="1" presStyleCnt="2" custScaleX="96478" custScaleY="146343" custLinFactNeighborX="5319" custLinFactNeighborY="-25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4CE50-95D5-4584-A91B-4703395CAC49}" type="pres">
      <dgm:prSet presAssocID="{4274C0A9-8F42-446D-8A29-E7D2CB0E8105}" presName="negativeSpace" presStyleCnt="0"/>
      <dgm:spPr/>
      <dgm:t>
        <a:bodyPr/>
        <a:lstStyle/>
        <a:p>
          <a:endParaRPr lang="ru-RU"/>
        </a:p>
      </dgm:t>
    </dgm:pt>
    <dgm:pt modelId="{96CA2D9A-5074-436F-9797-3409196DC49A}" type="pres">
      <dgm:prSet presAssocID="{4274C0A9-8F42-446D-8A29-E7D2CB0E810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475E8-38BC-4219-8AB2-FFF0D9967D0C}" type="presOf" srcId="{B4299EF0-D46B-4CB6-9012-9C63D8F9144D}" destId="{6BAFA34C-F4BB-43B2-9BE6-94FA80A0A107}" srcOrd="0" destOrd="0" presId="urn:microsoft.com/office/officeart/2005/8/layout/list1"/>
    <dgm:cxn modelId="{D16135FA-BA05-468D-A1EE-B59B446D948B}" srcId="{B4299EF0-D46B-4CB6-9012-9C63D8F9144D}" destId="{38B14601-6D15-475B-8F4F-5C50F962EA73}" srcOrd="0" destOrd="0" parTransId="{316820DC-9B31-4B1D-9795-6EC91DDC80D1}" sibTransId="{8F96CF5A-1C42-41B5-A90E-7D8F6C69CA39}"/>
    <dgm:cxn modelId="{C054F58C-2B34-4862-B060-334F8A9BC0F7}" type="presOf" srcId="{38B14601-6D15-475B-8F4F-5C50F962EA73}" destId="{62C7A3FA-653A-4BBF-B89D-D62DE1EDF698}" srcOrd="0" destOrd="0" presId="urn:microsoft.com/office/officeart/2005/8/layout/list1"/>
    <dgm:cxn modelId="{0D6D35A3-4264-47F1-8A22-B38E44CFB49C}" srcId="{B4299EF0-D46B-4CB6-9012-9C63D8F9144D}" destId="{4274C0A9-8F42-446D-8A29-E7D2CB0E8105}" srcOrd="1" destOrd="0" parTransId="{53E07401-AF63-465E-B15A-5C4EFD363056}" sibTransId="{D8C7437C-D7A0-425B-B9B5-EFCD3EE8C79B}"/>
    <dgm:cxn modelId="{A7B6CC2E-452E-4EDE-B103-84135E0F64A5}" type="presOf" srcId="{4274C0A9-8F42-446D-8A29-E7D2CB0E8105}" destId="{F7785860-91CD-4A1F-A226-46AD740D92D5}" srcOrd="0" destOrd="0" presId="urn:microsoft.com/office/officeart/2005/8/layout/list1"/>
    <dgm:cxn modelId="{53A53439-5085-4C21-9CDC-634F664A3C19}" type="presOf" srcId="{4274C0A9-8F42-446D-8A29-E7D2CB0E8105}" destId="{57A2BF54-D951-47EC-A7C5-C0C8DCDBFD8C}" srcOrd="1" destOrd="0" presId="urn:microsoft.com/office/officeart/2005/8/layout/list1"/>
    <dgm:cxn modelId="{7BDE2B57-CE4E-43B8-A073-AF6DCD5BC755}" type="presOf" srcId="{38B14601-6D15-475B-8F4F-5C50F962EA73}" destId="{AF7F49D4-E9E5-41F6-AF3D-3B433CD018BF}" srcOrd="1" destOrd="0" presId="urn:microsoft.com/office/officeart/2005/8/layout/list1"/>
    <dgm:cxn modelId="{E95FD593-36A7-4493-927D-2C2D479EFE81}" type="presParOf" srcId="{6BAFA34C-F4BB-43B2-9BE6-94FA80A0A107}" destId="{17623438-10E2-414D-A1EF-1FD1746CA1BF}" srcOrd="0" destOrd="0" presId="urn:microsoft.com/office/officeart/2005/8/layout/list1"/>
    <dgm:cxn modelId="{32AB227F-4614-4B8E-AA63-3DFB07A18066}" type="presParOf" srcId="{17623438-10E2-414D-A1EF-1FD1746CA1BF}" destId="{62C7A3FA-653A-4BBF-B89D-D62DE1EDF698}" srcOrd="0" destOrd="0" presId="urn:microsoft.com/office/officeart/2005/8/layout/list1"/>
    <dgm:cxn modelId="{4306B054-6DBA-4CCD-9DE4-46AC594E123C}" type="presParOf" srcId="{17623438-10E2-414D-A1EF-1FD1746CA1BF}" destId="{AF7F49D4-E9E5-41F6-AF3D-3B433CD018BF}" srcOrd="1" destOrd="0" presId="urn:microsoft.com/office/officeart/2005/8/layout/list1"/>
    <dgm:cxn modelId="{88C1809B-53BC-402C-84DB-94A485A2D349}" type="presParOf" srcId="{6BAFA34C-F4BB-43B2-9BE6-94FA80A0A107}" destId="{375A4360-05FA-48BE-B67C-401E0189281A}" srcOrd="1" destOrd="0" presId="urn:microsoft.com/office/officeart/2005/8/layout/list1"/>
    <dgm:cxn modelId="{3C50312B-1580-41EE-9277-54E72A2E16CE}" type="presParOf" srcId="{6BAFA34C-F4BB-43B2-9BE6-94FA80A0A107}" destId="{33AA522F-6143-44FD-B2CF-B15671591601}" srcOrd="2" destOrd="0" presId="urn:microsoft.com/office/officeart/2005/8/layout/list1"/>
    <dgm:cxn modelId="{CFAD062E-E923-49F0-A1A6-1D06B7656A30}" type="presParOf" srcId="{6BAFA34C-F4BB-43B2-9BE6-94FA80A0A107}" destId="{407779E8-58F6-45C0-937A-FD63A4EE926C}" srcOrd="3" destOrd="0" presId="urn:microsoft.com/office/officeart/2005/8/layout/list1"/>
    <dgm:cxn modelId="{10CC29E9-4844-4DBE-83DC-EA4994F08779}" type="presParOf" srcId="{6BAFA34C-F4BB-43B2-9BE6-94FA80A0A107}" destId="{6C5E64CD-B490-47EA-8C7A-760253EBAB42}" srcOrd="4" destOrd="0" presId="urn:microsoft.com/office/officeart/2005/8/layout/list1"/>
    <dgm:cxn modelId="{AB74BF73-7325-4DB9-96E0-1F556045BCAF}" type="presParOf" srcId="{6C5E64CD-B490-47EA-8C7A-760253EBAB42}" destId="{F7785860-91CD-4A1F-A226-46AD740D92D5}" srcOrd="0" destOrd="0" presId="urn:microsoft.com/office/officeart/2005/8/layout/list1"/>
    <dgm:cxn modelId="{B45600AE-3FD2-492F-A4D3-533461EE3BB9}" type="presParOf" srcId="{6C5E64CD-B490-47EA-8C7A-760253EBAB42}" destId="{57A2BF54-D951-47EC-A7C5-C0C8DCDBFD8C}" srcOrd="1" destOrd="0" presId="urn:microsoft.com/office/officeart/2005/8/layout/list1"/>
    <dgm:cxn modelId="{CFB3D787-DAD3-46FC-879F-BBB88BC5EE53}" type="presParOf" srcId="{6BAFA34C-F4BB-43B2-9BE6-94FA80A0A107}" destId="{10B4CE50-95D5-4584-A91B-4703395CAC49}" srcOrd="5" destOrd="0" presId="urn:microsoft.com/office/officeart/2005/8/layout/list1"/>
    <dgm:cxn modelId="{05C9FF38-8EC9-40EF-8A3C-BBAB97F2566F}" type="presParOf" srcId="{6BAFA34C-F4BB-43B2-9BE6-94FA80A0A107}" destId="{96CA2D9A-5074-436F-9797-3409196DC4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951B0-433C-48BF-82F7-B3F2B2B21117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>
        <a:scene3d>
          <a:camera prst="orthographicFront" zoom="82000"/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62E780C0-FDEE-48FF-A3E1-C3EA00EDCB7F}">
      <dgm:prSet custT="1"/>
      <dgm:spPr>
        <a:scene3d>
          <a:camera prst="orthographicFront" zoom="82000"/>
          <a:lightRig rig="morning" dir="t">
            <a:rot lat="0" lon="0" rev="20400000"/>
          </a:lightRig>
        </a:scene3d>
        <a:sp3d extrusionH="190500" prstMaterial="matte">
          <a:bevelT w="120650" h="38100" prst="slop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ctr" rtl="0"/>
          <a:r>
            <a:rPr lang="uk-UA" sz="5400" b="1" i="1" dirty="0" smtClean="0"/>
            <a:t>Реалізуємо</a:t>
          </a:r>
        </a:p>
        <a:p>
          <a:pPr algn="ctr" rtl="0"/>
          <a:r>
            <a:rPr lang="uk-UA" sz="5400" b="1" i="1" dirty="0" smtClean="0"/>
            <a:t> освітній зміст</a:t>
          </a:r>
          <a:endParaRPr lang="ru-RU" sz="5400" dirty="0"/>
        </a:p>
      </dgm:t>
    </dgm:pt>
    <dgm:pt modelId="{EAE38D37-73C9-4107-9850-0E3CBE059BB6}" type="parTrans" cxnId="{2C5F04E8-9D64-46E3-BA83-0B98CED8DA9F}">
      <dgm:prSet/>
      <dgm:spPr/>
      <dgm:t>
        <a:bodyPr/>
        <a:lstStyle/>
        <a:p>
          <a:endParaRPr lang="ru-RU"/>
        </a:p>
      </dgm:t>
    </dgm:pt>
    <dgm:pt modelId="{FCA44CDD-791A-422A-ACCB-95CD93AB5F17}" type="sibTrans" cxnId="{2C5F04E8-9D64-46E3-BA83-0B98CED8DA9F}">
      <dgm:prSet/>
      <dgm:spPr/>
      <dgm:t>
        <a:bodyPr/>
        <a:lstStyle/>
        <a:p>
          <a:endParaRPr lang="ru-RU"/>
        </a:p>
      </dgm:t>
    </dgm:pt>
    <dgm:pt modelId="{3FE03A3E-41E9-4DB2-A2BF-86FA16FED0E7}" type="pres">
      <dgm:prSet presAssocID="{696951B0-433C-48BF-82F7-B3F2B2B21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5FA385-DBE6-47A6-A09E-58383DD29D57}" type="pres">
      <dgm:prSet presAssocID="{62E780C0-FDEE-48FF-A3E1-C3EA00EDCB7F}" presName="parentText" presStyleLbl="node1" presStyleIdx="0" presStyleCnt="1" custScaleY="308239" custLinFactNeighborX="-1667" custLinFactNeighborY="33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38774-A303-4D60-99F4-73E170881A84}" type="presOf" srcId="{696951B0-433C-48BF-82F7-B3F2B2B21117}" destId="{3FE03A3E-41E9-4DB2-A2BF-86FA16FED0E7}" srcOrd="0" destOrd="0" presId="urn:microsoft.com/office/officeart/2005/8/layout/vList2"/>
    <dgm:cxn modelId="{1A91B9C0-D1C4-4E08-AE33-0600D25C1FC7}" type="presOf" srcId="{62E780C0-FDEE-48FF-A3E1-C3EA00EDCB7F}" destId="{FF5FA385-DBE6-47A6-A09E-58383DD29D57}" srcOrd="0" destOrd="0" presId="urn:microsoft.com/office/officeart/2005/8/layout/vList2"/>
    <dgm:cxn modelId="{2C5F04E8-9D64-46E3-BA83-0B98CED8DA9F}" srcId="{696951B0-433C-48BF-82F7-B3F2B2B21117}" destId="{62E780C0-FDEE-48FF-A3E1-C3EA00EDCB7F}" srcOrd="0" destOrd="0" parTransId="{EAE38D37-73C9-4107-9850-0E3CBE059BB6}" sibTransId="{FCA44CDD-791A-422A-ACCB-95CD93AB5F17}"/>
    <dgm:cxn modelId="{9D608257-DED2-4943-B155-CCA97B56DAE2}" type="presParOf" srcId="{3FE03A3E-41E9-4DB2-A2BF-86FA16FED0E7}" destId="{FF5FA385-DBE6-47A6-A09E-58383DD29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951B0-433C-48BF-82F7-B3F2B2B21117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>
        <a:scene3d>
          <a:camera prst="orthographicFront" zoom="82000"/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62E780C0-FDEE-48FF-A3E1-C3EA00EDCB7F}">
      <dgm:prSet custT="1"/>
      <dgm:spPr>
        <a:scene3d>
          <a:camera prst="orthographicFront" zoom="82000"/>
          <a:lightRig rig="morning" dir="t">
            <a:rot lat="0" lon="0" rev="20400000"/>
          </a:lightRig>
        </a:scene3d>
        <a:sp3d extrusionH="190500" prstMaterial="matte">
          <a:bevelT w="120650" h="38100" prst="slope"/>
          <a:bevelB w="120650" h="57150" prst="relaxedInset"/>
          <a:contourClr>
            <a:schemeClr val="bg1"/>
          </a:contourClr>
        </a:sp3d>
      </dgm:spPr>
      <dgm:t>
        <a:bodyPr/>
        <a:lstStyle/>
        <a:p>
          <a:pPr algn="ctr" rtl="0"/>
          <a:r>
            <a:rPr lang="ru-RU" sz="3200" b="1" i="1" dirty="0" err="1" smtClean="0"/>
            <a:t>Завдання</a:t>
          </a:r>
          <a:r>
            <a:rPr lang="ru-RU" sz="3200" b="1" i="1" dirty="0" smtClean="0"/>
            <a:t> з </a:t>
          </a:r>
          <a:r>
            <a:rPr lang="ru-RU" sz="3200" b="1" i="1" dirty="0" err="1" smtClean="0"/>
            <a:t>формування</a:t>
          </a:r>
          <a:r>
            <a:rPr lang="ru-RU" sz="3200" b="1" i="1" dirty="0" smtClean="0"/>
            <a:t> </a:t>
          </a:r>
          <a:r>
            <a:rPr lang="ru-RU" sz="3200" b="1" i="1" dirty="0" err="1" smtClean="0"/>
            <a:t>логіко-математичної</a:t>
          </a:r>
          <a:r>
            <a:rPr lang="ru-RU" sz="3200" b="1" i="1" dirty="0" smtClean="0"/>
            <a:t> </a:t>
          </a:r>
          <a:r>
            <a:rPr lang="ru-RU" sz="3200" b="1" i="1" dirty="0" err="1" smtClean="0"/>
            <a:t>компетенності</a:t>
          </a:r>
          <a:r>
            <a:rPr lang="ru-RU" sz="3200" b="1" i="1" dirty="0" smtClean="0"/>
            <a:t> </a:t>
          </a:r>
          <a:r>
            <a:rPr lang="ru-RU" sz="3200" b="1" i="1" dirty="0" err="1" smtClean="0"/>
            <a:t>дошкільників</a:t>
          </a:r>
          <a:r>
            <a:rPr lang="ru-RU" sz="3200" b="1" i="1" dirty="0" smtClean="0"/>
            <a:t>:</a:t>
          </a:r>
          <a:endParaRPr lang="ru-RU" sz="3200" dirty="0"/>
        </a:p>
      </dgm:t>
    </dgm:pt>
    <dgm:pt modelId="{EAE38D37-73C9-4107-9850-0E3CBE059BB6}" type="parTrans" cxnId="{2C5F04E8-9D64-46E3-BA83-0B98CED8DA9F}">
      <dgm:prSet/>
      <dgm:spPr/>
      <dgm:t>
        <a:bodyPr/>
        <a:lstStyle/>
        <a:p>
          <a:endParaRPr lang="ru-RU"/>
        </a:p>
      </dgm:t>
    </dgm:pt>
    <dgm:pt modelId="{FCA44CDD-791A-422A-ACCB-95CD93AB5F17}" type="sibTrans" cxnId="{2C5F04E8-9D64-46E3-BA83-0B98CED8DA9F}">
      <dgm:prSet/>
      <dgm:spPr/>
      <dgm:t>
        <a:bodyPr/>
        <a:lstStyle/>
        <a:p>
          <a:endParaRPr lang="ru-RU"/>
        </a:p>
      </dgm:t>
    </dgm:pt>
    <dgm:pt modelId="{3FE03A3E-41E9-4DB2-A2BF-86FA16FED0E7}" type="pres">
      <dgm:prSet presAssocID="{696951B0-433C-48BF-82F7-B3F2B2B21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5FA385-DBE6-47A6-A09E-58383DD29D57}" type="pres">
      <dgm:prSet presAssocID="{62E780C0-FDEE-48FF-A3E1-C3EA00EDCB7F}" presName="parentText" presStyleLbl="node1" presStyleIdx="0" presStyleCnt="1" custScaleX="90164" custScaleY="457568" custLinFactNeighborX="-98" custLinFactNeighborY="-17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80AFB-E9F2-4854-A3E7-95A84BD70520}" type="presOf" srcId="{62E780C0-FDEE-48FF-A3E1-C3EA00EDCB7F}" destId="{FF5FA385-DBE6-47A6-A09E-58383DD29D57}" srcOrd="0" destOrd="0" presId="urn:microsoft.com/office/officeart/2005/8/layout/vList2"/>
    <dgm:cxn modelId="{13469C8B-E235-4A87-A422-A023ABF16E8B}" type="presOf" srcId="{696951B0-433C-48BF-82F7-B3F2B2B21117}" destId="{3FE03A3E-41E9-4DB2-A2BF-86FA16FED0E7}" srcOrd="0" destOrd="0" presId="urn:microsoft.com/office/officeart/2005/8/layout/vList2"/>
    <dgm:cxn modelId="{2C5F04E8-9D64-46E3-BA83-0B98CED8DA9F}" srcId="{696951B0-433C-48BF-82F7-B3F2B2B21117}" destId="{62E780C0-FDEE-48FF-A3E1-C3EA00EDCB7F}" srcOrd="0" destOrd="0" parTransId="{EAE38D37-73C9-4107-9850-0E3CBE059BB6}" sibTransId="{FCA44CDD-791A-422A-ACCB-95CD93AB5F17}"/>
    <dgm:cxn modelId="{1373EA79-342E-41F8-9899-C590EA8C5F46}" type="presParOf" srcId="{3FE03A3E-41E9-4DB2-A2BF-86FA16FED0E7}" destId="{FF5FA385-DBE6-47A6-A09E-58383DD29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01A69-FE14-4AA3-8A6C-0B315D2668F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8B363-B76D-4CA8-8313-67403F0173AC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 Black" panose="020B0A04020102020204" pitchFamily="34" charset="0"/>
            </a:rPr>
            <a:t>Формування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логічних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прийомів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розумової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діяльності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2DF84144-A777-43FD-9D3E-0BE2AD7DFE56}" type="parTrans" cxnId="{8EF54C8E-3D11-4603-8C00-90E3A9A93E3C}">
      <dgm:prSet/>
      <dgm:spPr/>
      <dgm:t>
        <a:bodyPr/>
        <a:lstStyle/>
        <a:p>
          <a:endParaRPr lang="ru-RU"/>
        </a:p>
      </dgm:t>
    </dgm:pt>
    <dgm:pt modelId="{F19F41F0-4B83-462E-B4D4-6DDB0AAA14F9}" type="sibTrans" cxnId="{8EF54C8E-3D11-4603-8C00-90E3A9A93E3C}">
      <dgm:prSet/>
      <dgm:spPr/>
      <dgm:t>
        <a:bodyPr/>
        <a:lstStyle/>
        <a:p>
          <a:endParaRPr lang="ru-RU"/>
        </a:p>
      </dgm:t>
    </dgm:pt>
    <dgm:pt modelId="{BE21F133-154D-4B1E-86AA-34FF455B4B32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 Black" panose="020B0A04020102020204" pitchFamily="34" charset="0"/>
            </a:rPr>
            <a:t>Уміння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розуміти</a:t>
          </a:r>
          <a:r>
            <a:rPr lang="ru-RU" sz="1600" b="1" dirty="0" smtClean="0">
              <a:latin typeface="Arial Black" panose="020B0A04020102020204" pitchFamily="34" charset="0"/>
            </a:rPr>
            <a:t> та </a:t>
          </a:r>
          <a:r>
            <a:rPr lang="ru-RU" sz="1600" b="1" dirty="0" err="1" smtClean="0">
              <a:latin typeface="Arial Black" panose="020B0A04020102020204" pitchFamily="34" charset="0"/>
            </a:rPr>
            <a:t>простежувати</a:t>
          </a:r>
          <a:r>
            <a:rPr lang="ru-RU" sz="1600" b="1" dirty="0" smtClean="0">
              <a:latin typeface="Arial Black" panose="020B0A04020102020204" pitchFamily="34" charset="0"/>
            </a:rPr>
            <a:t> причинно-</a:t>
          </a:r>
          <a:r>
            <a:rPr lang="ru-RU" sz="1600" b="1" dirty="0" err="1" smtClean="0">
              <a:latin typeface="Arial Black" panose="020B0A04020102020204" pitchFamily="34" charset="0"/>
            </a:rPr>
            <a:t>наслідкові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зв'язки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явищ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0E214631-F199-415F-A081-A00D4E8C42BE}" type="parTrans" cxnId="{BCA1B330-948A-4280-9BF0-46C52D2064B4}">
      <dgm:prSet/>
      <dgm:spPr/>
      <dgm:t>
        <a:bodyPr/>
        <a:lstStyle/>
        <a:p>
          <a:endParaRPr lang="ru-RU"/>
        </a:p>
      </dgm:t>
    </dgm:pt>
    <dgm:pt modelId="{C8BBEC81-0639-4F18-8CAF-153877E99135}" type="sibTrans" cxnId="{BCA1B330-948A-4280-9BF0-46C52D2064B4}">
      <dgm:prSet/>
      <dgm:spPr/>
      <dgm:t>
        <a:bodyPr/>
        <a:lstStyle/>
        <a:p>
          <a:endParaRPr lang="ru-RU"/>
        </a:p>
      </dgm:t>
    </dgm:pt>
    <dgm:pt modelId="{FE213E81-E5F6-4973-A3DA-6015AB3D0588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 Black" panose="020B0A04020102020204" pitchFamily="34" charset="0"/>
            </a:rPr>
            <a:t>Уміння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будувати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прості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умовиводи</a:t>
          </a:r>
          <a:r>
            <a:rPr lang="ru-RU" sz="1600" b="1" dirty="0" smtClean="0">
              <a:latin typeface="Arial Black" panose="020B0A04020102020204" pitchFamily="34" charset="0"/>
            </a:rPr>
            <a:t> на </a:t>
          </a:r>
          <a:r>
            <a:rPr lang="ru-RU" sz="1600" b="1" dirty="0" err="1" smtClean="0">
              <a:latin typeface="Arial Black" panose="020B0A04020102020204" pitchFamily="34" charset="0"/>
            </a:rPr>
            <a:t>основі</a:t>
          </a:r>
          <a:r>
            <a:rPr lang="ru-RU" sz="1600" b="1" dirty="0" smtClean="0">
              <a:latin typeface="Arial Black" panose="020B0A04020102020204" pitchFamily="34" charset="0"/>
            </a:rPr>
            <a:t> причинно-</a:t>
          </a:r>
          <a:r>
            <a:rPr lang="ru-RU" sz="1600" b="1" dirty="0" err="1" smtClean="0">
              <a:latin typeface="Arial Black" panose="020B0A04020102020204" pitchFamily="34" charset="0"/>
            </a:rPr>
            <a:t>наслідкових</a:t>
          </a:r>
          <a:r>
            <a:rPr lang="ru-RU" sz="1600" b="1" dirty="0" smtClean="0">
              <a:latin typeface="Arial Black" panose="020B0A04020102020204" pitchFamily="34" charset="0"/>
            </a:rPr>
            <a:t> </a:t>
          </a:r>
          <a:r>
            <a:rPr lang="ru-RU" sz="1600" b="1" dirty="0" err="1" smtClean="0">
              <a:latin typeface="Arial Black" panose="020B0A04020102020204" pitchFamily="34" charset="0"/>
            </a:rPr>
            <a:t>зв'язків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3FDAE8A2-58FC-4047-B497-F085910B59B6}" type="parTrans" cxnId="{EB1B65C9-BFB0-4B82-9651-3FD89D37A08B}">
      <dgm:prSet/>
      <dgm:spPr/>
      <dgm:t>
        <a:bodyPr/>
        <a:lstStyle/>
        <a:p>
          <a:endParaRPr lang="ru-RU"/>
        </a:p>
      </dgm:t>
    </dgm:pt>
    <dgm:pt modelId="{2B21E858-B713-4B46-B292-C6CF2D87368B}" type="sibTrans" cxnId="{EB1B65C9-BFB0-4B82-9651-3FD89D37A08B}">
      <dgm:prSet/>
      <dgm:spPr/>
      <dgm:t>
        <a:bodyPr/>
        <a:lstStyle/>
        <a:p>
          <a:endParaRPr lang="ru-RU"/>
        </a:p>
      </dgm:t>
    </dgm:pt>
    <dgm:pt modelId="{56B91B2A-8810-4A94-BBC8-DBAACD8E85C2}" type="pres">
      <dgm:prSet presAssocID="{9D001A69-FE14-4AA3-8A6C-0B315D2668F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A946EB-E8CE-4A04-A0EE-F9D1F43CA468}" type="pres">
      <dgm:prSet presAssocID="{F848B363-B76D-4CA8-8313-67403F0173AC}" presName="circ1" presStyleLbl="vennNode1" presStyleIdx="0" presStyleCnt="3" custLinFactNeighborX="-247" custLinFactNeighborY="-3097"/>
      <dgm:spPr/>
      <dgm:t>
        <a:bodyPr/>
        <a:lstStyle/>
        <a:p>
          <a:endParaRPr lang="ru-RU"/>
        </a:p>
      </dgm:t>
    </dgm:pt>
    <dgm:pt modelId="{EF577696-3528-48F5-A761-4F08EB88BBD4}" type="pres">
      <dgm:prSet presAssocID="{F848B363-B76D-4CA8-8313-67403F0173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66574-3357-4C69-BB79-2C3C15DAB5B4}" type="pres">
      <dgm:prSet presAssocID="{BE21F133-154D-4B1E-86AA-34FF455B4B32}" presName="circ2" presStyleLbl="vennNode1" presStyleIdx="1" presStyleCnt="3" custScaleX="100989" custScaleY="106944" custLinFactNeighborX="12386" custLinFactNeighborY="1002"/>
      <dgm:spPr/>
      <dgm:t>
        <a:bodyPr/>
        <a:lstStyle/>
        <a:p>
          <a:endParaRPr lang="ru-RU"/>
        </a:p>
      </dgm:t>
    </dgm:pt>
    <dgm:pt modelId="{966730AF-A450-4651-B161-853D177623F9}" type="pres">
      <dgm:prSet presAssocID="{BE21F133-154D-4B1E-86AA-34FF455B4B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C42D-3540-4649-94DF-CB9D86C26211}" type="pres">
      <dgm:prSet presAssocID="{FE213E81-E5F6-4973-A3DA-6015AB3D0588}" presName="circ3" presStyleLbl="vennNode1" presStyleIdx="2" presStyleCnt="3" custLinFactNeighborX="-4336" custLinFactNeighborY="3269"/>
      <dgm:spPr/>
      <dgm:t>
        <a:bodyPr/>
        <a:lstStyle/>
        <a:p>
          <a:endParaRPr lang="ru-RU"/>
        </a:p>
      </dgm:t>
    </dgm:pt>
    <dgm:pt modelId="{8BDA2CBE-A6A5-4687-B316-A12BE8C6865D}" type="pres">
      <dgm:prSet presAssocID="{FE213E81-E5F6-4973-A3DA-6015AB3D05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C1546-A6ED-4C8D-88D1-977871F67202}" type="presOf" srcId="{FE213E81-E5F6-4973-A3DA-6015AB3D0588}" destId="{AD7DC42D-3540-4649-94DF-CB9D86C26211}" srcOrd="0" destOrd="0" presId="urn:microsoft.com/office/officeart/2005/8/layout/venn1"/>
    <dgm:cxn modelId="{BCA1B330-948A-4280-9BF0-46C52D2064B4}" srcId="{9D001A69-FE14-4AA3-8A6C-0B315D2668F1}" destId="{BE21F133-154D-4B1E-86AA-34FF455B4B32}" srcOrd="1" destOrd="0" parTransId="{0E214631-F199-415F-A081-A00D4E8C42BE}" sibTransId="{C8BBEC81-0639-4F18-8CAF-153877E99135}"/>
    <dgm:cxn modelId="{77DB6FBD-8877-4036-A4CE-C4B8D94F8075}" type="presOf" srcId="{9D001A69-FE14-4AA3-8A6C-0B315D2668F1}" destId="{56B91B2A-8810-4A94-BBC8-DBAACD8E85C2}" srcOrd="0" destOrd="0" presId="urn:microsoft.com/office/officeart/2005/8/layout/venn1"/>
    <dgm:cxn modelId="{F50C992A-E7B5-4FE8-9DA0-2AFB2F154805}" type="presOf" srcId="{F848B363-B76D-4CA8-8313-67403F0173AC}" destId="{EF577696-3528-48F5-A761-4F08EB88BBD4}" srcOrd="1" destOrd="0" presId="urn:microsoft.com/office/officeart/2005/8/layout/venn1"/>
    <dgm:cxn modelId="{5C41DC8E-F55B-46F6-B491-EC0403E291E5}" type="presOf" srcId="{BE21F133-154D-4B1E-86AA-34FF455B4B32}" destId="{966730AF-A450-4651-B161-853D177623F9}" srcOrd="1" destOrd="0" presId="urn:microsoft.com/office/officeart/2005/8/layout/venn1"/>
    <dgm:cxn modelId="{D0864A9F-EC23-47DB-9681-F7F0D1A38D5D}" type="presOf" srcId="{FE213E81-E5F6-4973-A3DA-6015AB3D0588}" destId="{8BDA2CBE-A6A5-4687-B316-A12BE8C6865D}" srcOrd="1" destOrd="0" presId="urn:microsoft.com/office/officeart/2005/8/layout/venn1"/>
    <dgm:cxn modelId="{B826FDA7-C4F3-448A-A496-5874260A7E80}" type="presOf" srcId="{BE21F133-154D-4B1E-86AA-34FF455B4B32}" destId="{F1066574-3357-4C69-BB79-2C3C15DAB5B4}" srcOrd="0" destOrd="0" presId="urn:microsoft.com/office/officeart/2005/8/layout/venn1"/>
    <dgm:cxn modelId="{EB1B65C9-BFB0-4B82-9651-3FD89D37A08B}" srcId="{9D001A69-FE14-4AA3-8A6C-0B315D2668F1}" destId="{FE213E81-E5F6-4973-A3DA-6015AB3D0588}" srcOrd="2" destOrd="0" parTransId="{3FDAE8A2-58FC-4047-B497-F085910B59B6}" sibTransId="{2B21E858-B713-4B46-B292-C6CF2D87368B}"/>
    <dgm:cxn modelId="{8F73E512-861F-4156-B5F8-74152C62A90D}" type="presOf" srcId="{F848B363-B76D-4CA8-8313-67403F0173AC}" destId="{77A946EB-E8CE-4A04-A0EE-F9D1F43CA468}" srcOrd="0" destOrd="0" presId="urn:microsoft.com/office/officeart/2005/8/layout/venn1"/>
    <dgm:cxn modelId="{8EF54C8E-3D11-4603-8C00-90E3A9A93E3C}" srcId="{9D001A69-FE14-4AA3-8A6C-0B315D2668F1}" destId="{F848B363-B76D-4CA8-8313-67403F0173AC}" srcOrd="0" destOrd="0" parTransId="{2DF84144-A777-43FD-9D3E-0BE2AD7DFE56}" sibTransId="{F19F41F0-4B83-462E-B4D4-6DDB0AAA14F9}"/>
    <dgm:cxn modelId="{C262D631-8DC1-4D47-B808-DF573D93F57D}" type="presParOf" srcId="{56B91B2A-8810-4A94-BBC8-DBAACD8E85C2}" destId="{77A946EB-E8CE-4A04-A0EE-F9D1F43CA468}" srcOrd="0" destOrd="0" presId="urn:microsoft.com/office/officeart/2005/8/layout/venn1"/>
    <dgm:cxn modelId="{E1590D53-9CAF-4297-AAF5-99ECD67532E8}" type="presParOf" srcId="{56B91B2A-8810-4A94-BBC8-DBAACD8E85C2}" destId="{EF577696-3528-48F5-A761-4F08EB88BBD4}" srcOrd="1" destOrd="0" presId="urn:microsoft.com/office/officeart/2005/8/layout/venn1"/>
    <dgm:cxn modelId="{56E2D0CF-06CA-4976-B927-90A72BAD703E}" type="presParOf" srcId="{56B91B2A-8810-4A94-BBC8-DBAACD8E85C2}" destId="{F1066574-3357-4C69-BB79-2C3C15DAB5B4}" srcOrd="2" destOrd="0" presId="urn:microsoft.com/office/officeart/2005/8/layout/venn1"/>
    <dgm:cxn modelId="{CD8A7D4F-1F28-4CD5-A63A-1B9B9FF3F0DF}" type="presParOf" srcId="{56B91B2A-8810-4A94-BBC8-DBAACD8E85C2}" destId="{966730AF-A450-4651-B161-853D177623F9}" srcOrd="3" destOrd="0" presId="urn:microsoft.com/office/officeart/2005/8/layout/venn1"/>
    <dgm:cxn modelId="{CE3CB54E-C68A-4B2F-8651-EE6D648C6E44}" type="presParOf" srcId="{56B91B2A-8810-4A94-BBC8-DBAACD8E85C2}" destId="{AD7DC42D-3540-4649-94DF-CB9D86C26211}" srcOrd="4" destOrd="0" presId="urn:microsoft.com/office/officeart/2005/8/layout/venn1"/>
    <dgm:cxn modelId="{3B01E415-838A-4D3D-94A2-7BC01D0F7D60}" type="presParOf" srcId="{56B91B2A-8810-4A94-BBC8-DBAACD8E85C2}" destId="{8BDA2CBE-A6A5-4687-B316-A12BE8C686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A522F-6143-44FD-B2CF-B15671591601}">
      <dsp:nvSpPr>
        <dsp:cNvPr id="0" name=""/>
        <dsp:cNvSpPr/>
      </dsp:nvSpPr>
      <dsp:spPr>
        <a:xfrm>
          <a:off x="0" y="524035"/>
          <a:ext cx="854324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F49D4-E9E5-41F6-AF3D-3B433CD018BF}">
      <dsp:nvSpPr>
        <dsp:cNvPr id="0" name=""/>
        <dsp:cNvSpPr/>
      </dsp:nvSpPr>
      <dsp:spPr>
        <a:xfrm>
          <a:off x="427162" y="39763"/>
          <a:ext cx="7689313" cy="1000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040" tIns="0" rIns="22604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smtClean="0">
              <a:latin typeface="Georgia" pitchFamily="18" charset="0"/>
            </a:rPr>
            <a:t>Базового компоненту дошкільної освіти </a:t>
          </a:r>
          <a:endParaRPr lang="ru-RU" sz="2800" kern="1200" dirty="0"/>
        </a:p>
      </dsp:txBody>
      <dsp:txXfrm>
        <a:off x="476020" y="88621"/>
        <a:ext cx="7591597" cy="903155"/>
      </dsp:txXfrm>
    </dsp:sp>
    <dsp:sp modelId="{96CA2D9A-5074-436F-9797-3409196DC49A}">
      <dsp:nvSpPr>
        <dsp:cNvPr id="0" name=""/>
        <dsp:cNvSpPr/>
      </dsp:nvSpPr>
      <dsp:spPr>
        <a:xfrm>
          <a:off x="0" y="2590451"/>
          <a:ext cx="854324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2BF54-D951-47EC-A7C5-C0C8DCDBFD8C}">
      <dsp:nvSpPr>
        <dsp:cNvPr id="0" name=""/>
        <dsp:cNvSpPr/>
      </dsp:nvSpPr>
      <dsp:spPr>
        <a:xfrm>
          <a:off x="449883" y="1328211"/>
          <a:ext cx="5769646" cy="1512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040" tIns="0" rIns="22604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smtClean="0">
              <a:latin typeface="Georgia" pitchFamily="18" charset="0"/>
            </a:rPr>
            <a:t>Освітньої програми для дітей від 2 до 7 років «Дитина»</a:t>
          </a:r>
          <a:endParaRPr lang="ru-RU" sz="2800" b="1" i="1" kern="1200" dirty="0">
            <a:latin typeface="Georgia" pitchFamily="18" charset="0"/>
          </a:endParaRPr>
        </a:p>
      </dsp:txBody>
      <dsp:txXfrm>
        <a:off x="523693" y="1402021"/>
        <a:ext cx="5622026" cy="1364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FA385-DBE6-47A6-A09E-58383DD29D57}">
      <dsp:nvSpPr>
        <dsp:cNvPr id="0" name=""/>
        <dsp:cNvSpPr/>
      </dsp:nvSpPr>
      <dsp:spPr>
        <a:xfrm>
          <a:off x="0" y="3584"/>
          <a:ext cx="9162299" cy="198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82000"/>
          <a:lightRig rig="morning" dir="t">
            <a:rot lat="0" lon="0" rev="20400000"/>
          </a:lightRig>
        </a:scene3d>
        <a:sp3d extrusionH="190500" prstMaterial="matte">
          <a:bevelT w="120650" h="38100" prst="slop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i="1" kern="1200" dirty="0" smtClean="0"/>
            <a:t>Реалізуємо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i="1" kern="1200" dirty="0" smtClean="0"/>
            <a:t> освітній зміст</a:t>
          </a:r>
          <a:endParaRPr lang="ru-RU" sz="5400" kern="1200" dirty="0"/>
        </a:p>
      </dsp:txBody>
      <dsp:txXfrm>
        <a:off x="96733" y="100317"/>
        <a:ext cx="8968833" cy="178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FA385-DBE6-47A6-A09E-58383DD29D57}">
      <dsp:nvSpPr>
        <dsp:cNvPr id="0" name=""/>
        <dsp:cNvSpPr/>
      </dsp:nvSpPr>
      <dsp:spPr>
        <a:xfrm>
          <a:off x="862933" y="127658"/>
          <a:ext cx="7572676" cy="160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82000"/>
          <a:lightRig rig="morning" dir="t">
            <a:rot lat="0" lon="0" rev="20400000"/>
          </a:lightRig>
        </a:scene3d>
        <a:sp3d extrusionH="190500" prstMaterial="matte">
          <a:bevelT w="120650" h="38100" prst="slope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err="1" smtClean="0"/>
            <a:t>Завдання</a:t>
          </a:r>
          <a:r>
            <a:rPr lang="ru-RU" sz="3200" b="1" i="1" kern="1200" dirty="0" smtClean="0"/>
            <a:t> з </a:t>
          </a:r>
          <a:r>
            <a:rPr lang="ru-RU" sz="3200" b="1" i="1" kern="1200" dirty="0" err="1" smtClean="0"/>
            <a:t>формування</a:t>
          </a:r>
          <a:r>
            <a:rPr lang="ru-RU" sz="3200" b="1" i="1" kern="1200" dirty="0" smtClean="0"/>
            <a:t> </a:t>
          </a:r>
          <a:r>
            <a:rPr lang="ru-RU" sz="3200" b="1" i="1" kern="1200" dirty="0" err="1" smtClean="0"/>
            <a:t>логіко-математичної</a:t>
          </a:r>
          <a:r>
            <a:rPr lang="ru-RU" sz="3200" b="1" i="1" kern="1200" dirty="0" smtClean="0"/>
            <a:t> </a:t>
          </a:r>
          <a:r>
            <a:rPr lang="ru-RU" sz="3200" b="1" i="1" kern="1200" dirty="0" err="1" smtClean="0"/>
            <a:t>компетенності</a:t>
          </a:r>
          <a:r>
            <a:rPr lang="ru-RU" sz="3200" b="1" i="1" kern="1200" dirty="0" smtClean="0"/>
            <a:t> </a:t>
          </a:r>
          <a:r>
            <a:rPr lang="ru-RU" sz="3200" b="1" i="1" kern="1200" dirty="0" err="1" smtClean="0"/>
            <a:t>дошкільників</a:t>
          </a:r>
          <a:r>
            <a:rPr lang="ru-RU" sz="3200" b="1" i="1" kern="1200" dirty="0" smtClean="0"/>
            <a:t>:</a:t>
          </a:r>
          <a:endParaRPr lang="ru-RU" sz="3200" kern="1200" dirty="0"/>
        </a:p>
      </dsp:txBody>
      <dsp:txXfrm>
        <a:off x="941258" y="205983"/>
        <a:ext cx="7416026" cy="1447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46EB-E8CE-4A04-A0EE-F9D1F43CA468}">
      <dsp:nvSpPr>
        <dsp:cNvPr id="0" name=""/>
        <dsp:cNvSpPr/>
      </dsp:nvSpPr>
      <dsp:spPr>
        <a:xfrm>
          <a:off x="3084853" y="8"/>
          <a:ext cx="2660880" cy="2660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 Black" panose="020B0A04020102020204" pitchFamily="34" charset="0"/>
            </a:rPr>
            <a:t>Формування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логічних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прийомів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розумової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діяльності</a:t>
          </a:r>
          <a:endParaRPr lang="ru-RU" sz="1600" b="1" kern="1200" dirty="0">
            <a:latin typeface="Arial Black" panose="020B0A04020102020204" pitchFamily="34" charset="0"/>
          </a:endParaRPr>
        </a:p>
      </dsp:txBody>
      <dsp:txXfrm>
        <a:off x="3439637" y="465663"/>
        <a:ext cx="1951312" cy="1197396"/>
      </dsp:txXfrm>
    </dsp:sp>
    <dsp:sp modelId="{F1066574-3357-4C69-BB79-2C3C15DAB5B4}">
      <dsp:nvSpPr>
        <dsp:cNvPr id="0" name=""/>
        <dsp:cNvSpPr/>
      </dsp:nvSpPr>
      <dsp:spPr>
        <a:xfrm>
          <a:off x="4367978" y="1679743"/>
          <a:ext cx="2687197" cy="28456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 Black" panose="020B0A04020102020204" pitchFamily="34" charset="0"/>
            </a:rPr>
            <a:t>Уміння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розуміти</a:t>
          </a:r>
          <a:r>
            <a:rPr lang="ru-RU" sz="1600" b="1" kern="1200" dirty="0" smtClean="0">
              <a:latin typeface="Arial Black" panose="020B0A04020102020204" pitchFamily="34" charset="0"/>
            </a:rPr>
            <a:t> та </a:t>
          </a:r>
          <a:r>
            <a:rPr lang="ru-RU" sz="1600" b="1" kern="1200" dirty="0" err="1" smtClean="0">
              <a:latin typeface="Arial Black" panose="020B0A04020102020204" pitchFamily="34" charset="0"/>
            </a:rPr>
            <a:t>простежувати</a:t>
          </a:r>
          <a:r>
            <a:rPr lang="ru-RU" sz="1600" b="1" kern="1200" dirty="0" smtClean="0">
              <a:latin typeface="Arial Black" panose="020B0A04020102020204" pitchFamily="34" charset="0"/>
            </a:rPr>
            <a:t> причинно-</a:t>
          </a:r>
          <a:r>
            <a:rPr lang="ru-RU" sz="1600" b="1" kern="1200" dirty="0" err="1" smtClean="0">
              <a:latin typeface="Arial Black" panose="020B0A04020102020204" pitchFamily="34" charset="0"/>
            </a:rPr>
            <a:t>наслідкові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зв'язки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явищ</a:t>
          </a:r>
          <a:endParaRPr lang="ru-RU" sz="1600" b="1" kern="1200" dirty="0">
            <a:latin typeface="Arial Black" panose="020B0A04020102020204" pitchFamily="34" charset="0"/>
          </a:endParaRPr>
        </a:p>
      </dsp:txBody>
      <dsp:txXfrm>
        <a:off x="5189813" y="2414870"/>
        <a:ext cx="1612318" cy="1565108"/>
      </dsp:txXfrm>
    </dsp:sp>
    <dsp:sp modelId="{AD7DC42D-3540-4649-94DF-CB9D86C26211}">
      <dsp:nvSpPr>
        <dsp:cNvPr id="0" name=""/>
        <dsp:cNvSpPr/>
      </dsp:nvSpPr>
      <dsp:spPr>
        <a:xfrm>
          <a:off x="2015915" y="1832451"/>
          <a:ext cx="2660880" cy="2660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 Black" panose="020B0A04020102020204" pitchFamily="34" charset="0"/>
            </a:rPr>
            <a:t>Уміння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будувати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прості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умовиводи</a:t>
          </a:r>
          <a:r>
            <a:rPr lang="ru-RU" sz="1600" b="1" kern="1200" dirty="0" smtClean="0">
              <a:latin typeface="Arial Black" panose="020B0A04020102020204" pitchFamily="34" charset="0"/>
            </a:rPr>
            <a:t> на </a:t>
          </a:r>
          <a:r>
            <a:rPr lang="ru-RU" sz="1600" b="1" kern="1200" dirty="0" err="1" smtClean="0">
              <a:latin typeface="Arial Black" panose="020B0A04020102020204" pitchFamily="34" charset="0"/>
            </a:rPr>
            <a:t>основі</a:t>
          </a:r>
          <a:r>
            <a:rPr lang="ru-RU" sz="1600" b="1" kern="1200" dirty="0" smtClean="0">
              <a:latin typeface="Arial Black" panose="020B0A04020102020204" pitchFamily="34" charset="0"/>
            </a:rPr>
            <a:t> причинно-</a:t>
          </a:r>
          <a:r>
            <a:rPr lang="ru-RU" sz="1600" b="1" kern="1200" dirty="0" err="1" smtClean="0">
              <a:latin typeface="Arial Black" panose="020B0A04020102020204" pitchFamily="34" charset="0"/>
            </a:rPr>
            <a:t>наслідкових</a:t>
          </a:r>
          <a:r>
            <a:rPr lang="ru-RU" sz="1600" b="1" kern="1200" dirty="0" smtClean="0">
              <a:latin typeface="Arial Black" panose="020B0A04020102020204" pitchFamily="34" charset="0"/>
            </a:rPr>
            <a:t> </a:t>
          </a:r>
          <a:r>
            <a:rPr lang="ru-RU" sz="1600" b="1" kern="1200" dirty="0" err="1" smtClean="0">
              <a:latin typeface="Arial Black" panose="020B0A04020102020204" pitchFamily="34" charset="0"/>
            </a:rPr>
            <a:t>зв'язків</a:t>
          </a:r>
          <a:endParaRPr lang="ru-RU" sz="1600" b="1" kern="1200" dirty="0">
            <a:latin typeface="Arial Black" panose="020B0A04020102020204" pitchFamily="34" charset="0"/>
          </a:endParaRPr>
        </a:p>
      </dsp:txBody>
      <dsp:txXfrm>
        <a:off x="2266481" y="2519845"/>
        <a:ext cx="1596528" cy="146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442F-F184-4931-98C8-862082AAEB9E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F266-9595-4DD3-B07C-9F15A36A2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E079-755A-4C21-96CA-48276D67573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FE76-FCA6-439D-936B-26CB10FC8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E0E3-3702-44D7-9B78-B98F4A5027E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C16D-F46A-4FC0-BA7D-6CEA1251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9358-1437-4B5B-93FD-7A7F79D5510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707D-9BE7-40D9-ACFF-D0B59EEFB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DBE1-E41E-45EF-BA00-55AB2C006119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8C09-ADB0-4F63-938D-FCF36FE5E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69F8-74A4-4387-B8B2-A1DB9CB903C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8597-5F4A-41B4-8FC8-6AD898779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44C0-8C1C-4FE2-8114-C74EE0CBFA21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F0AB-705C-4F67-BA86-E667C69F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DFAD-82AE-4119-838E-0C79DACF665D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EE27-B36A-4981-8B6E-4982CFE1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23CA-2595-47DC-8E6A-B76700A477F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BEBA-71FD-462D-B998-6F3C4D69B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7CC0-D975-4107-9058-5C70297A7E7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310E-9D9D-4904-92FA-BB3B4EB10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2AB0-EAA9-4F53-BAA0-146D3273EBC9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58EB-E3B2-401E-96C0-F3AE20973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C106-EDCA-4A14-821D-A30C664C80D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5C24-0C24-492D-A6FE-0863E841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E9465-4FD8-43B4-BF05-37A26549A08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822F2-0199-4331-B09C-7081EC726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hdphoto1.wdp" Type="http://schemas.microsoft.com/office/2007/relationships/hdphoto"/><Relationship Id="rId3" Target="../media/image35.png" Type="http://schemas.openxmlformats.org/officeDocument/2006/relationships/image"/><Relationship Id="rId7" Target="../media/image39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0.png" Type="http://schemas.openxmlformats.org/officeDocument/2006/relationships/image"/><Relationship Id="rId5" Target="../media/image49.pn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7.jpeg" Type="http://schemas.openxmlformats.org/officeDocument/2006/relationships/image"/><Relationship Id="rId4" Target="../media/image5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3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2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 ?><Relationships xmlns="http://schemas.openxmlformats.org/package/2006/relationships"><Relationship Id="rId8" Target="../diagrams/layout4.xml" Type="http://schemas.openxmlformats.org/officeDocument/2006/relationships/diagramLayout"/><Relationship Id="rId3" Target="../diagrams/layout3.xml" Type="http://schemas.openxmlformats.org/officeDocument/2006/relationships/diagramLayout"/><Relationship Id="rId7" Target="../diagrams/data4.xml" Type="http://schemas.openxmlformats.org/officeDocument/2006/relationships/diagramData"/><Relationship Id="rId12" Target="../media/image6.jpeg" Type="http://schemas.openxmlformats.org/officeDocument/2006/relationships/image"/><Relationship Id="rId2" Target="../diagrams/data3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3.xml" Type="http://schemas.microsoft.com/office/2007/relationships/diagramDrawing"/><Relationship Id="rId11" Target="../diagrams/drawing4.xml" Type="http://schemas.microsoft.com/office/2007/relationships/diagramDrawing"/><Relationship Id="rId5" Target="../diagrams/colors3.xml" Type="http://schemas.openxmlformats.org/officeDocument/2006/relationships/diagramColors"/><Relationship Id="rId10" Target="../diagrams/colors4.xml" Type="http://schemas.openxmlformats.org/officeDocument/2006/relationships/diagramColors"/><Relationship Id="rId4" Target="../diagrams/quickStyle3.xml" Type="http://schemas.openxmlformats.org/officeDocument/2006/relationships/diagramQuickStyle"/><Relationship Id="rId9" Target="../diagrams/quickStyle4.xml" Type="http://schemas.openxmlformats.org/officeDocument/2006/relationships/diagramQuickStyl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62162" y="3581705"/>
            <a:ext cx="3970330" cy="2137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01670" y="222195"/>
            <a:ext cx="8308975" cy="198516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«Напрямки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роботи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педагогів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ЗДО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№26 з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формування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логіко-математичної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компетентності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дошкільників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(Панорама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досвіду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40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7313" y="3976609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Вихователь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-методист </a:t>
            </a: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  <a:cs typeface="+mn-cs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КЗ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«ДНЗ №26 ВМР»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Наталія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 Романюк </a:t>
            </a:r>
          </a:p>
        </p:txBody>
      </p:sp>
      <p:pic>
        <p:nvPicPr>
          <p:cNvPr id="10" name="Рисунок 9" descr="pe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0547"/>
            <a:ext cx="244089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963" y="222196"/>
            <a:ext cx="7383934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400">
                <a:solidFill>
                  <a:srgbClr val="002060"/>
                </a:solidFill>
                <a:latin charset="0" panose="020B0A04020102020204" pitchFamily="34" typeface="Arial Black"/>
              </a:rPr>
              <a:t>Логіко-математичні ігри</a:t>
            </a:r>
            <a:endParaRPr b="1" dirty="0" lang="uk-UA" sz="24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/>
        </p:blipFill>
        <p:spPr bwMode="auto">
          <a:xfrm>
            <a:off x="143555" y="2207360"/>
            <a:ext cx="2699906" cy="247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02" y="2332263"/>
            <a:ext cx="2970275" cy="222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:\посібник економіка\изображение_viber_2020-04-27_14-40-14.jpg" id="7175" name="Picture 7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16" y="1596540"/>
            <a:ext cx="3004013" cy="400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6086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963" y="222196"/>
            <a:ext cx="7383934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800">
                <a:solidFill>
                  <a:srgbClr val="002060"/>
                </a:solidFill>
                <a:latin charset="0" panose="020B0A04020102020204" pitchFamily="34" typeface="Arial Black"/>
              </a:rPr>
              <a:t>Конструктивні </a:t>
            </a:r>
            <a:r>
              <a:rPr b="1" dirty="0" lang="uk-UA" sz="2800">
                <a:solidFill>
                  <a:srgbClr val="002060"/>
                </a:solidFill>
                <a:latin charset="0" panose="020B0A04020102020204" pitchFamily="34" typeface="Arial Black"/>
              </a:rPr>
              <a:t>ігри </a:t>
            </a:r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"/>
          <a:stretch/>
        </p:blipFill>
        <p:spPr bwMode="auto">
          <a:xfrm>
            <a:off x="6404460" y="1886888"/>
            <a:ext cx="2396176" cy="300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67"/>
          <a:stretch/>
        </p:blipFill>
        <p:spPr bwMode="auto">
          <a:xfrm>
            <a:off x="184683" y="1886888"/>
            <a:ext cx="2613804" cy="308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/>
          <a:stretch/>
        </p:blipFill>
        <p:spPr>
          <a:xfrm>
            <a:off x="2913095" y="1575888"/>
            <a:ext cx="3363670" cy="36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73921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61180" y="320869"/>
            <a:ext cx="4733855" cy="1275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3600">
                <a:solidFill>
                  <a:srgbClr val="002060"/>
                </a:solidFill>
                <a:latin charset="0" panose="020B0A04020102020204" pitchFamily="34" typeface="Arial Black"/>
              </a:rPr>
              <a:t>Інтегровані заняття</a:t>
            </a:r>
            <a:endParaRPr b="1" dirty="0" lang="uk-UA" sz="36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1267" name="Picture 3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1901950"/>
            <a:ext cx="5035732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G:\пошук-дос\IMG_0970.JPG" id="11268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"/>
          <a:stretch/>
        </p:blipFill>
        <p:spPr bwMode="auto">
          <a:xfrm>
            <a:off x="601670" y="320869"/>
            <a:ext cx="3184095" cy="29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пошук-дос\IMG_0964.JPG" id="11269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-2"/>
          <a:stretch/>
        </p:blipFill>
        <p:spPr bwMode="auto">
          <a:xfrm>
            <a:off x="437609" y="3429000"/>
            <a:ext cx="3353891" cy="3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35213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пошук-досл.нові\изображение_viber_2020-02-03_17-15-11.jpg" id="1027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r="42"/>
          <a:stretch/>
        </p:blipFill>
        <p:spPr bwMode="auto">
          <a:xfrm>
            <a:off x="6104471" y="3879111"/>
            <a:ext cx="2617882" cy="211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0"/>
            <a:ext cx="48291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r="-36"/>
          <a:stretch/>
        </p:blipFill>
        <p:spPr bwMode="auto">
          <a:xfrm>
            <a:off x="376761" y="2075645"/>
            <a:ext cx="3524600" cy="326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" r="51"/>
          <a:stretch/>
        </p:blipFill>
        <p:spPr bwMode="auto">
          <a:xfrm>
            <a:off x="3961180" y="1668520"/>
            <a:ext cx="2126175" cy="2041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" r="-62"/>
          <a:stretch/>
        </p:blipFill>
        <p:spPr bwMode="auto">
          <a:xfrm>
            <a:off x="3990706" y="3710323"/>
            <a:ext cx="2060488" cy="228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/>
        </p:blipFill>
        <p:spPr bwMode="auto">
          <a:xfrm>
            <a:off x="6421056" y="1519754"/>
            <a:ext cx="1986381" cy="233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8585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3310" y="222196"/>
            <a:ext cx="5955495" cy="7635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Сюжетно-рольові ігри</a:t>
            </a:r>
            <a:endParaRPr b="1" dirty="0" lang="uk-UA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921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3999865"/>
            <a:ext cx="3812218" cy="285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119909"/>
            <a:ext cx="3762008" cy="281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I:\посібник економіка\изображение_viber_2020-02-06_17-51-22.jpg" id="9220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"/>
          <a:stretch/>
        </p:blipFill>
        <p:spPr bwMode="auto">
          <a:xfrm>
            <a:off x="5182820" y="1443835"/>
            <a:ext cx="3054100" cy="464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70294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3309" y="222195"/>
            <a:ext cx="5955495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z="3200">
                <a:solidFill>
                  <a:srgbClr val="002060"/>
                </a:solidFill>
                <a:latin charset="0" panose="020B0A04020102020204" pitchFamily="34" typeface="Arial Black"/>
              </a:rPr>
              <a:t>Математичний гурток «Невгамовні цифри»</a:t>
            </a:r>
          </a:p>
        </p:txBody>
      </p:sp>
      <p:pic>
        <p:nvPicPr>
          <p:cNvPr id="12290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 r="33"/>
          <a:stretch/>
        </p:blipFill>
        <p:spPr bwMode="auto">
          <a:xfrm>
            <a:off x="1029298" y="1443835"/>
            <a:ext cx="4150777" cy="213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" r="-27"/>
          <a:stretch/>
        </p:blipFill>
        <p:spPr bwMode="auto">
          <a:xfrm>
            <a:off x="5405902" y="1443835"/>
            <a:ext cx="2434710" cy="226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r="-56"/>
          <a:stretch/>
        </p:blipFill>
        <p:spPr bwMode="auto">
          <a:xfrm>
            <a:off x="3961180" y="3827646"/>
            <a:ext cx="2967487" cy="25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 bwMode="auto">
          <a:xfrm>
            <a:off x="1517900" y="3771400"/>
            <a:ext cx="2062123" cy="25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52538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3309" y="222195"/>
            <a:ext cx="5955495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z="3200">
                <a:solidFill>
                  <a:srgbClr val="002060"/>
                </a:solidFill>
                <a:latin charset="0" panose="020B0A04020102020204" pitchFamily="34" typeface="Arial Black"/>
              </a:rPr>
              <a:t>Гурток «</a:t>
            </a:r>
            <a:r>
              <a:rPr b="1" dirty="0" lang="en-US" sz="3200">
                <a:solidFill>
                  <a:srgbClr val="002060"/>
                </a:solidFill>
                <a:latin charset="0" panose="020B0A04020102020204" pitchFamily="34" typeface="Arial Black"/>
              </a:rPr>
              <a:t>Clever kids» </a:t>
            </a:r>
            <a:endParaRPr b="1" dirty="0" lang="uk-UA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024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12" y="1443835"/>
            <a:ext cx="4091487" cy="198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 r="23"/>
          <a:stretch/>
        </p:blipFill>
        <p:spPr bwMode="auto">
          <a:xfrm>
            <a:off x="2663186" y="3581705"/>
            <a:ext cx="4275740" cy="228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96540"/>
            <a:ext cx="2352675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43" y="1590190"/>
            <a:ext cx="2024063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2810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3309" y="222195"/>
            <a:ext cx="5955495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z="3200">
                <a:solidFill>
                  <a:srgbClr val="002060"/>
                </a:solidFill>
                <a:latin charset="0" panose="020B0A04020102020204" pitchFamily="34" typeface="Arial Black"/>
              </a:rPr>
              <a:t>Розвивальні  ігри </a:t>
            </a:r>
            <a:endParaRPr b="1" dirty="0" lang="uk-UA" smtClean="0" sz="3200">
              <a:solidFill>
                <a:srgbClr val="002060"/>
              </a:solidFill>
              <a:latin charset="0" panose="020B0A04020102020204" pitchFamily="34" typeface="Arial Black"/>
            </a:endParaRPr>
          </a:p>
          <a:p>
            <a:pPr algn="ctr"/>
            <a:r>
              <a:rPr b="1" dirty="0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В. </a:t>
            </a:r>
            <a:r>
              <a:rPr b="1" dirty="0" err="1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Воскобовича</a:t>
            </a:r>
            <a:endParaRPr b="1" dirty="0" lang="uk-UA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331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 r="-88"/>
          <a:stretch/>
        </p:blipFill>
        <p:spPr bwMode="auto">
          <a:xfrm>
            <a:off x="6303544" y="1901950"/>
            <a:ext cx="2086081" cy="348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09" y="1597541"/>
            <a:ext cx="2863119" cy="381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"/>
          <a:stretch/>
        </p:blipFill>
        <p:spPr bwMode="auto">
          <a:xfrm rot="16200000">
            <a:off x="76798" y="2496030"/>
            <a:ext cx="3289113" cy="2241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46317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23309" y="222195"/>
            <a:ext cx="5955495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z="3200">
                <a:solidFill>
                  <a:srgbClr val="002060"/>
                </a:solidFill>
                <a:latin charset="0" panose="020B0A04020102020204" pitchFamily="34" typeface="Arial Black"/>
              </a:rPr>
              <a:t>Розвивальні  ігри </a:t>
            </a:r>
            <a:endParaRPr b="1" dirty="0" lang="uk-UA" smtClean="0" sz="3200">
              <a:solidFill>
                <a:srgbClr val="002060"/>
              </a:solidFill>
              <a:latin charset="0" panose="020B0A04020102020204" pitchFamily="34" typeface="Arial Black"/>
            </a:endParaRPr>
          </a:p>
          <a:p>
            <a:pPr algn="ctr"/>
            <a:r>
              <a:rPr b="1" dirty="0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В. </a:t>
            </a:r>
            <a:r>
              <a:rPr b="1" dirty="0" err="1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Воскобовича</a:t>
            </a:r>
            <a:endParaRPr b="1" dirty="0" lang="uk-UA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433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/>
          <a:stretch/>
        </p:blipFill>
        <p:spPr bwMode="auto">
          <a:xfrm>
            <a:off x="5348901" y="1742932"/>
            <a:ext cx="2708694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19"/>
          <a:stretch/>
        </p:blipFill>
        <p:spPr bwMode="auto">
          <a:xfrm>
            <a:off x="963064" y="1692625"/>
            <a:ext cx="4123035" cy="208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 r="32"/>
          <a:stretch/>
        </p:blipFill>
        <p:spPr bwMode="auto">
          <a:xfrm>
            <a:off x="3164386" y="3887115"/>
            <a:ext cx="2184515" cy="2173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r="-36"/>
          <a:stretch/>
        </p:blipFill>
        <p:spPr bwMode="auto">
          <a:xfrm>
            <a:off x="963064" y="3799986"/>
            <a:ext cx="2174241" cy="234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68287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11023" y="222195"/>
            <a:ext cx="5955495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4000">
                <a:solidFill>
                  <a:srgbClr val="002060"/>
                </a:solidFill>
                <a:latin charset="0" panose="020B0A04020102020204" pitchFamily="34" typeface="Arial Black"/>
              </a:rPr>
              <a:t>Ейдетика</a:t>
            </a:r>
            <a:endParaRPr b="1" dirty="0" lang="uk-UA" sz="40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5363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34"/>
          <a:stretch/>
        </p:blipFill>
        <p:spPr bwMode="auto">
          <a:xfrm>
            <a:off x="939015" y="2054655"/>
            <a:ext cx="4511203" cy="346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 bwMode="auto">
          <a:xfrm>
            <a:off x="5667163" y="2199531"/>
            <a:ext cx="2258006" cy="3249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6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2207360"/>
            <a:ext cx="7580554" cy="3674284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«Для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багатьох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математика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назавжди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залишається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таємницею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сіма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замками».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А секрет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простий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малюків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треба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заохочувати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 до математики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через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гру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…»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                                                        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 algn="r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Л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Венгер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endParaRPr lang="uk-UA" b="1" dirty="0" smtClean="0">
              <a:solidFill>
                <a:srgbClr val="0033CC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 algn="r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b="1" dirty="0">
              <a:solidFill>
                <a:srgbClr val="0033CC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 algn="r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0033CC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11023" y="222194"/>
            <a:ext cx="5955495" cy="91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z="3200">
                <a:solidFill>
                  <a:srgbClr val="002060"/>
                </a:solidFill>
                <a:latin charset="0" panose="020B0A04020102020204" pitchFamily="34" typeface="Arial Black"/>
              </a:rPr>
              <a:t>Технологія </a:t>
            </a:r>
            <a:r>
              <a:rPr b="1" dirty="0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«</a:t>
            </a:r>
            <a:r>
              <a:rPr b="1" dirty="0" err="1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сендплей</a:t>
            </a:r>
            <a:r>
              <a:rPr b="1" dirty="0" lang="uk-UA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» </a:t>
            </a:r>
            <a:endParaRPr b="1" dirty="0" lang="uk-UA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638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"/>
          <a:stretch/>
        </p:blipFill>
        <p:spPr bwMode="auto">
          <a:xfrm>
            <a:off x="4484995" y="1257022"/>
            <a:ext cx="4060697" cy="298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оєкт фото\20211108_121540.jpg" id="7" name="Рисунок 6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448184" y="4079562"/>
            <a:ext cx="40767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" y="1354443"/>
            <a:ext cx="398145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87403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65195" y="222194"/>
            <a:ext cx="6401323" cy="91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err="1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Теорія</a:t>
            </a:r>
            <a:r>
              <a:rPr b="1" dirty="0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err="1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розв'язання</a:t>
            </a:r>
            <a:r>
              <a:rPr b="1" dirty="0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err="1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винахідницьких</a:t>
            </a:r>
            <a:r>
              <a:rPr b="1" dirty="0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err="1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завдань</a:t>
            </a:r>
            <a:r>
              <a:rPr b="1" dirty="0" lang="ru-RU" sz="24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lang="ru-RU" smtClean="0" sz="2400">
                <a:solidFill>
                  <a:srgbClr val="002060"/>
                </a:solidFill>
                <a:latin charset="0" panose="020B0A04020102020204" pitchFamily="34" typeface="Arial Black"/>
              </a:rPr>
              <a:t>(ТРВЗ) </a:t>
            </a:r>
            <a:r>
              <a:rPr b="1" dirty="0" err="1" lang="ru-RU" smtClean="0" sz="2400">
                <a:solidFill>
                  <a:srgbClr val="002060"/>
                </a:solidFill>
                <a:latin charset="0" panose="020B0A04020102020204" pitchFamily="34" typeface="Arial Black"/>
              </a:rPr>
              <a:t>Альтшуллера</a:t>
            </a:r>
            <a:endParaRPr b="1" dirty="0" lang="uk-UA" sz="24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741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 r="36"/>
          <a:stretch/>
        </p:blipFill>
        <p:spPr bwMode="auto">
          <a:xfrm>
            <a:off x="907080" y="1628234"/>
            <a:ext cx="3582745" cy="3612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/>
          <a:stretch/>
        </p:blipFill>
        <p:spPr bwMode="auto">
          <a:xfrm>
            <a:off x="4724705" y="1634703"/>
            <a:ext cx="3638171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8392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65194" y="222193"/>
            <a:ext cx="6401323" cy="91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z="3600">
                <a:solidFill>
                  <a:srgbClr val="002060"/>
                </a:solidFill>
                <a:latin charset="0" panose="020B0A04020102020204" pitchFamily="34" typeface="Arial Black"/>
              </a:rPr>
              <a:t>Кубик </a:t>
            </a:r>
            <a:r>
              <a:rPr b="1" dirty="0" err="1" lang="ru-RU" sz="3600">
                <a:solidFill>
                  <a:srgbClr val="002060"/>
                </a:solidFill>
                <a:latin charset="0" panose="020B0A04020102020204" pitchFamily="34" typeface="Arial Black"/>
              </a:rPr>
              <a:t>Блума</a:t>
            </a:r>
            <a:r>
              <a:rPr b="1" dirty="0" lang="ru-RU" sz="36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endParaRPr b="1" dirty="0" lang="uk-UA" sz="36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1749245"/>
            <a:ext cx="1938663" cy="344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r="2"/>
          <a:stretch/>
        </p:blipFill>
        <p:spPr bwMode="auto">
          <a:xfrm>
            <a:off x="448965" y="1749245"/>
            <a:ext cx="2932981" cy="33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-64"/>
          <a:stretch/>
        </p:blipFill>
        <p:spPr bwMode="auto">
          <a:xfrm>
            <a:off x="3655770" y="2172373"/>
            <a:ext cx="2678865" cy="2753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7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Форми роботи з логіко-математичного </a:t>
            </a:r>
            <a:endParaRPr lang="uk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291130"/>
            <a:ext cx="4420210" cy="4525963"/>
          </a:xfrm>
        </p:spPr>
        <p:txBody>
          <a:bodyPr/>
          <a:lstStyle/>
          <a:p>
            <a:r>
              <a:rPr lang="uk-UA" sz="2000" b="1" i="1" dirty="0" smtClean="0">
                <a:latin typeface="Times New Roman"/>
                <a:ea typeface="Times New Roman"/>
              </a:rPr>
              <a:t>Спостереження</a:t>
            </a:r>
          </a:p>
          <a:p>
            <a:r>
              <a:rPr lang="uk-UA" sz="2000" b="1" i="1" dirty="0" smtClean="0">
                <a:latin typeface="Times New Roman"/>
                <a:ea typeface="Times New Roman"/>
              </a:rPr>
              <a:t>Математичні </a:t>
            </a:r>
            <a:r>
              <a:rPr lang="uk-UA" sz="2000" b="1" i="1" dirty="0">
                <a:latin typeface="Times New Roman"/>
                <a:ea typeface="Times New Roman"/>
              </a:rPr>
              <a:t>досліди, </a:t>
            </a:r>
            <a:r>
              <a:rPr lang="uk-UA" sz="2000" b="1" i="1" dirty="0" smtClean="0">
                <a:latin typeface="Times New Roman"/>
                <a:ea typeface="Times New Roman"/>
              </a:rPr>
              <a:t>експерименти</a:t>
            </a:r>
          </a:p>
          <a:p>
            <a:r>
              <a:rPr lang="uk-UA" sz="2000" b="1" i="1" dirty="0">
                <a:latin typeface="Times New Roman"/>
                <a:ea typeface="Times New Roman"/>
              </a:rPr>
              <a:t>Л</a:t>
            </a:r>
            <a:r>
              <a:rPr lang="uk-UA" sz="2000" b="1" i="1" dirty="0" smtClean="0">
                <a:latin typeface="Times New Roman"/>
                <a:ea typeface="Times New Roman"/>
              </a:rPr>
              <a:t>огіко-математичні </a:t>
            </a:r>
            <a:r>
              <a:rPr lang="uk-UA" sz="2000" b="1" i="1" dirty="0">
                <a:latin typeface="Times New Roman"/>
                <a:ea typeface="Times New Roman"/>
              </a:rPr>
              <a:t>ігри, ігри-загадки</a:t>
            </a:r>
            <a:r>
              <a:rPr lang="uk-UA" sz="2000" b="1" dirty="0">
                <a:latin typeface="Times New Roman"/>
                <a:ea typeface="Times New Roman"/>
              </a:rPr>
              <a:t> </a:t>
            </a:r>
            <a:endParaRPr lang="uk-UA" sz="2000" b="1" dirty="0" smtClean="0">
              <a:latin typeface="Times New Roman"/>
              <a:ea typeface="Times New Roman"/>
            </a:endParaRPr>
          </a:p>
          <a:p>
            <a:r>
              <a:rPr lang="uk-UA" sz="2000" b="1" i="1" dirty="0">
                <a:latin typeface="Times New Roman"/>
                <a:ea typeface="Times New Roman"/>
              </a:rPr>
              <a:t>К</a:t>
            </a:r>
            <a:r>
              <a:rPr lang="uk-UA" sz="2000" b="1" i="1" dirty="0" smtClean="0">
                <a:latin typeface="Times New Roman"/>
                <a:ea typeface="Times New Roman"/>
              </a:rPr>
              <a:t>онструктивні </a:t>
            </a:r>
            <a:r>
              <a:rPr lang="uk-UA" sz="2000" b="1" i="1" dirty="0">
                <a:latin typeface="Times New Roman"/>
                <a:ea typeface="Times New Roman"/>
              </a:rPr>
              <a:t>ігри</a:t>
            </a:r>
            <a:r>
              <a:rPr lang="uk-UA" sz="2000" b="1" dirty="0">
                <a:latin typeface="Times New Roman"/>
                <a:ea typeface="Times New Roman"/>
              </a:rPr>
              <a:t> </a:t>
            </a:r>
            <a:endParaRPr lang="uk-UA" sz="2000" b="1" dirty="0" smtClean="0">
              <a:latin typeface="Times New Roman"/>
              <a:ea typeface="Times New Roman"/>
            </a:endParaRPr>
          </a:p>
          <a:p>
            <a:r>
              <a:rPr lang="uk-UA" sz="2000" b="1" i="1" dirty="0">
                <a:latin typeface="Times New Roman"/>
                <a:ea typeface="Times New Roman"/>
              </a:rPr>
              <a:t>К</a:t>
            </a:r>
            <a:r>
              <a:rPr lang="uk-UA" sz="2000" b="1" i="1" dirty="0" smtClean="0">
                <a:latin typeface="Times New Roman"/>
                <a:ea typeface="Times New Roman"/>
              </a:rPr>
              <a:t>омплексні</a:t>
            </a:r>
            <a:r>
              <a:rPr lang="uk-UA" sz="2000" b="1" i="1" dirty="0">
                <a:latin typeface="Times New Roman"/>
                <a:ea typeface="Times New Roman"/>
              </a:rPr>
              <a:t>, тематичні, інтегровані заняття</a:t>
            </a:r>
            <a:r>
              <a:rPr lang="uk-UA" sz="2000" b="1" dirty="0" smtClean="0">
                <a:latin typeface="Times New Roman"/>
                <a:ea typeface="Times New Roman"/>
              </a:rPr>
              <a:t> </a:t>
            </a:r>
          </a:p>
          <a:p>
            <a:r>
              <a:rPr lang="uk-UA" sz="2000" b="1" i="1" dirty="0">
                <a:latin typeface="Times New Roman"/>
                <a:ea typeface="Times New Roman"/>
              </a:rPr>
              <a:t>С</a:t>
            </a:r>
            <a:r>
              <a:rPr lang="uk-UA" sz="2000" b="1" i="1" dirty="0" smtClean="0">
                <a:latin typeface="Times New Roman"/>
                <a:ea typeface="Times New Roman"/>
              </a:rPr>
              <a:t>южетно-рольові </a:t>
            </a:r>
            <a:r>
              <a:rPr lang="uk-UA" sz="2000" b="1" i="1" dirty="0">
                <a:latin typeface="Times New Roman"/>
                <a:ea typeface="Times New Roman"/>
              </a:rPr>
              <a:t>ігри</a:t>
            </a:r>
            <a:r>
              <a:rPr lang="uk-UA" sz="2000" b="1" dirty="0" smtClean="0">
                <a:latin typeface="Times New Roman"/>
                <a:ea typeface="Times New Roman"/>
              </a:rPr>
              <a:t> </a:t>
            </a:r>
          </a:p>
          <a:p>
            <a:r>
              <a:rPr lang="uk-UA" sz="2000" b="1" i="1" dirty="0">
                <a:latin typeface="Times New Roman"/>
                <a:ea typeface="Times New Roman"/>
              </a:rPr>
              <a:t>Г</a:t>
            </a:r>
            <a:r>
              <a:rPr lang="uk-UA" sz="2000" b="1" i="1" dirty="0" smtClean="0">
                <a:latin typeface="Times New Roman"/>
                <a:ea typeface="Times New Roman"/>
              </a:rPr>
              <a:t>урткова робота</a:t>
            </a:r>
          </a:p>
          <a:p>
            <a:r>
              <a:rPr lang="uk-UA" sz="2000" b="1" i="1" dirty="0" smtClean="0">
                <a:latin typeface="Times New Roman"/>
                <a:ea typeface="Times New Roman"/>
              </a:rPr>
              <a:t>Впровадження </a:t>
            </a:r>
            <a:r>
              <a:rPr lang="uk-UA" sz="2000" b="1" i="1" dirty="0" err="1" smtClean="0">
                <a:latin typeface="Times New Roman"/>
                <a:ea typeface="Times New Roman"/>
              </a:rPr>
              <a:t>інновайційних</a:t>
            </a:r>
            <a:r>
              <a:rPr lang="uk-UA" sz="2000" b="1" i="1" dirty="0" smtClean="0">
                <a:latin typeface="Times New Roman"/>
                <a:ea typeface="Times New Roman"/>
              </a:rPr>
              <a:t> технологій</a:t>
            </a:r>
          </a:p>
          <a:p>
            <a:endParaRPr lang="uk-UA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929747"/>
            <a:ext cx="49434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449263" y="833015"/>
            <a:ext cx="8229600" cy="305001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uk-UA" sz="36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 marL="0" indent="0" algn="ctr" eaLnBrk="1" hangingPunct="1">
              <a:buNone/>
            </a:pPr>
            <a:endParaRPr lang="uk-UA" sz="3600" b="1" dirty="0" smtClean="0">
              <a:solidFill>
                <a:srgbClr val="0033CC"/>
              </a:solidFill>
              <a:latin typeface="Monotype Corsiva" pitchFamily="66" charset="0"/>
            </a:endParaRPr>
          </a:p>
          <a:p>
            <a:pPr marL="0" indent="0" algn="ctr" eaLnBrk="1" hangingPunct="1">
              <a:buNone/>
            </a:pP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Пошуки ефективних </a:t>
            </a:r>
            <a:r>
              <a:rPr lang="uk-UA" sz="3600" b="1" dirty="0">
                <a:solidFill>
                  <a:srgbClr val="0033CC"/>
                </a:solidFill>
                <a:latin typeface="Monotype Corsiva" pitchFamily="66" charset="0"/>
              </a:rPr>
              <a:t>форм </a:t>
            </a:r>
            <a:endParaRPr lang="uk-UA" sz="3600" b="1" dirty="0" smtClean="0">
              <a:solidFill>
                <a:srgbClr val="0033CC"/>
              </a:solidFill>
              <a:latin typeface="Monotype Corsiva" pitchFamily="66" charset="0"/>
            </a:endParaRPr>
          </a:p>
          <a:p>
            <a:pPr marL="0" indent="0" algn="ctr" eaLnBrk="1" hangingPunct="1">
              <a:buNone/>
            </a:pP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та </a:t>
            </a:r>
            <a:r>
              <a:rPr lang="uk-UA" sz="3600" b="1" dirty="0">
                <a:solidFill>
                  <a:srgbClr val="0033CC"/>
                </a:solidFill>
                <a:latin typeface="Monotype Corsiva" pitchFamily="66" charset="0"/>
              </a:rPr>
              <a:t>засобів роботи з </a:t>
            </a: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дітьми - сприятимуть </a:t>
            </a:r>
            <a:r>
              <a:rPr lang="uk-UA" sz="3600" b="1" dirty="0">
                <a:solidFill>
                  <a:srgbClr val="0033CC"/>
                </a:solidFill>
                <a:latin typeface="Monotype Corsiva" pitchFamily="66" charset="0"/>
              </a:rPr>
              <a:t>розвитку логічного мислення  </a:t>
            </a: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дошкільників </a:t>
            </a:r>
            <a:endParaRPr lang="uk-UA" sz="36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uk-UA" sz="3600" b="1" dirty="0" smtClean="0">
              <a:solidFill>
                <a:srgbClr val="0033CC"/>
              </a:solidFill>
              <a:latin typeface="Monotype Corsiva" pitchFamily="66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Дякую </a:t>
            </a:r>
            <a:r>
              <a:rPr lang="uk-UA" sz="3600" b="1" dirty="0" smtClean="0">
                <a:solidFill>
                  <a:srgbClr val="0033CC"/>
                </a:solidFill>
                <a:latin typeface="Monotype Corsiva" pitchFamily="66" charset="0"/>
              </a:rPr>
              <a:t>за увагу!</a:t>
            </a:r>
            <a:endParaRPr lang="ru-RU" sz="3600" b="1" dirty="0" smtClean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4425" cy="20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7995278"/>
              </p:ext>
            </p:extLst>
          </p:nvPr>
        </p:nvGraphicFramePr>
        <p:xfrm>
          <a:off x="296260" y="2970885"/>
          <a:ext cx="8543245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56902"/>
              </p:ext>
            </p:extLst>
          </p:nvPr>
        </p:nvGraphicFramePr>
        <p:xfrm>
          <a:off x="296260" y="527605"/>
          <a:ext cx="9162299" cy="19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4497935"/>
            <a:ext cx="2633471" cy="21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5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00313"/>
              </p:ext>
            </p:extLst>
          </p:nvPr>
        </p:nvGraphicFramePr>
        <p:xfrm>
          <a:off x="0" y="-58168"/>
          <a:ext cx="9315004" cy="19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0814233"/>
              </p:ext>
            </p:extLst>
          </p:nvPr>
        </p:nvGraphicFramePr>
        <p:xfrm>
          <a:off x="143555" y="1596541"/>
          <a:ext cx="8856890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8220"/>
            <a:ext cx="2128720" cy="14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4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7779720" cy="16273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Предметно-</a:t>
            </a:r>
            <a:r>
              <a:rPr lang="ru-RU" sz="4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розвивальне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середовище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Z\Pictures\изображение_viber_2021-11-23_09-53-58-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749245"/>
            <a:ext cx="3512215" cy="211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749245"/>
            <a:ext cx="4162388" cy="398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4032312"/>
            <a:ext cx="3495954" cy="1699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6037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77" y="-10718"/>
            <a:ext cx="7779720" cy="1627313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Предметно-</a:t>
            </a:r>
            <a:r>
              <a:rPr b="1" dirty="0" err="1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розвивальне</a:t>
            </a:r>
            <a:r>
              <a:rPr b="1" dirty="0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err="1" lang="ru-RU" sz="3200">
                <a:solidFill>
                  <a:srgbClr val="002060"/>
                </a:solidFill>
                <a:latin charset="0" panose="020B0A04020102020204" pitchFamily="34" typeface="Arial Black"/>
              </a:rPr>
              <a:t>середовище</a:t>
            </a:r>
            <a:endParaRPr b="1" dirty="0" lang="ru-RU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descr="C:\Users\DNZ\Pictures\изображение_viber_2021-11-23_09-15-34-442.jpg" id="307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-40"/>
          <a:stretch/>
        </p:blipFill>
        <p:spPr bwMode="auto">
          <a:xfrm>
            <a:off x="754375" y="1398512"/>
            <a:ext cx="3359510" cy="482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NZ\Pictures\изображение_viber_2021-11-23_10-02-32-469.jpg" id="307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 r="10"/>
          <a:stretch/>
        </p:blipFill>
        <p:spPr bwMode="auto">
          <a:xfrm>
            <a:off x="4572000" y="1399130"/>
            <a:ext cx="3965194" cy="267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57" y="4193789"/>
            <a:ext cx="3976178" cy="202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2258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45" y="-83215"/>
            <a:ext cx="7779720" cy="1627313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Предметно-</a:t>
            </a:r>
            <a:r>
              <a:rPr b="1" dirty="0" err="1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розвивальне</a:t>
            </a:r>
            <a:r>
              <a:rPr b="1" dirty="0" lang="ru-RU" smtClean="0" sz="3200">
                <a:solidFill>
                  <a:srgbClr val="002060"/>
                </a:solidFill>
                <a:latin charset="0" panose="020B0A04020102020204" pitchFamily="34" typeface="Arial Black"/>
              </a:rPr>
              <a:t> </a:t>
            </a:r>
            <a:r>
              <a:rPr b="1" dirty="0" err="1" lang="ru-RU" sz="3200">
                <a:solidFill>
                  <a:srgbClr val="002060"/>
                </a:solidFill>
                <a:latin charset="0" panose="020B0A04020102020204" pitchFamily="34" typeface="Arial Black"/>
              </a:rPr>
              <a:t>середовище</a:t>
            </a:r>
            <a:endParaRPr b="1" dirty="0" lang="ru-RU" sz="32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descr="C:\Users\DNZ\Pictures\изображение_viber_2021-11-23_08-59-43-105.jpg" id="1026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 bwMode="auto">
          <a:xfrm>
            <a:off x="754375" y="1291130"/>
            <a:ext cx="4306983" cy="2290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2341749"/>
            <a:ext cx="3352800" cy="263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DNZ\Pictures\изображение_viber_2021-11-18_14-47-28-134.jpg" id="1031" name="Picture 7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 bwMode="auto">
          <a:xfrm>
            <a:off x="754375" y="3734409"/>
            <a:ext cx="4275740" cy="248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4875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694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b="1" dirty="0" lang="uk-UA" smtClean="0" sz="4400">
                <a:solidFill>
                  <a:srgbClr val="002060"/>
                </a:solidFill>
                <a:latin charset="0" panose="020B0A04020102020204" pitchFamily="34" typeface="Arial Black"/>
              </a:rPr>
              <a:t>Спостереження</a:t>
            </a:r>
            <a:endParaRPr b="1" dirty="0" lang="ru-RU" sz="44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1126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9" y="3687151"/>
            <a:ext cx="3458466" cy="2655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138425"/>
            <a:ext cx="3434005" cy="240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"/>
          <a:stretch/>
        </p:blipFill>
        <p:spPr bwMode="auto">
          <a:xfrm>
            <a:off x="4419295" y="3666225"/>
            <a:ext cx="3741337" cy="269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1138425"/>
            <a:ext cx="2066925" cy="244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/>
          <a:stretch/>
        </p:blipFill>
        <p:spPr bwMode="auto">
          <a:xfrm>
            <a:off x="6557165" y="1198191"/>
            <a:ext cx="1985165" cy="234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448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 bwMode="auto">
          <a:xfrm>
            <a:off x="5027868" y="1231840"/>
            <a:ext cx="3094191" cy="259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2963" y="222196"/>
            <a:ext cx="7383934" cy="91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uk-UA" smtClean="0" sz="2400">
                <a:solidFill>
                  <a:srgbClr val="002060"/>
                </a:solidFill>
                <a:latin charset="0" panose="020B0A04020102020204" pitchFamily="34" typeface="Arial Black"/>
              </a:rPr>
              <a:t>Математичні дослідження (вимірювання об’єму, глибини, часу)</a:t>
            </a:r>
            <a:endParaRPr b="1" dirty="0" lang="uk-UA" sz="2400">
              <a:solidFill>
                <a:srgbClr val="002060"/>
              </a:solidFill>
              <a:latin charset="0" panose="020B0A04020102020204" pitchFamily="34" typeface="Arial Black"/>
            </a:endParaRPr>
          </a:p>
        </p:txBody>
      </p:sp>
      <p:pic>
        <p:nvPicPr>
          <p:cNvPr id="205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5" y="1291130"/>
            <a:ext cx="3339471" cy="2509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6" y="3931170"/>
            <a:ext cx="3034166" cy="260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3929602"/>
            <a:ext cx="4067175" cy="271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8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176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    «Напрямки роботи педагогів  ЗДО №26 з формування  логіко-математичної компетентності дошкільників»    (Панорама досвіду) </vt:lpstr>
      <vt:lpstr>Презентация PowerPoint</vt:lpstr>
      <vt:lpstr>Презентация PowerPoint</vt:lpstr>
      <vt:lpstr>Презентация PowerPoint</vt:lpstr>
      <vt:lpstr>Предметно-розвивальне середовище</vt:lpstr>
      <vt:lpstr>Предметно-розвивальне середовище</vt:lpstr>
      <vt:lpstr>Предметно-розвивальне середовище</vt:lpstr>
      <vt:lpstr>Спостереження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роботи з логіко-математичного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DNZ</cp:lastModifiedBy>
  <cp:revision>169</cp:revision>
  <dcterms:created xsi:type="dcterms:W3CDTF">2013-08-21T19:17:07Z</dcterms:created>
  <dcterms:modified xsi:type="dcterms:W3CDTF">2021-11-23T13:55:58Z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2830721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